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1.xml" ContentType="application/vnd.openxmlformats-officedocument.drawingml.diagramColors+xml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1" r:id="rId3"/>
    <p:sldId id="262" r:id="rId4"/>
    <p:sldId id="263" r:id="rId5"/>
    <p:sldId id="265" r:id="rId6"/>
    <p:sldId id="264" r:id="rId7"/>
    <p:sldId id="266" r:id="rId8"/>
    <p:sldId id="267" r:id="rId9"/>
    <p:sldId id="268" r:id="rId10"/>
    <p:sldId id="269" r:id="rId11"/>
    <p:sldId id="270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BA39D"/>
    <a:srgbClr val="E840D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rednji stil 2 - Isticanj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457" autoAdjust="0"/>
  </p:normalViewPr>
  <p:slideViewPr>
    <p:cSldViewPr>
      <p:cViewPr>
        <p:scale>
          <a:sx n="95" d="100"/>
          <a:sy n="95" d="100"/>
        </p:scale>
        <p:origin x="-2010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064D17-7C4C-4FEF-A5DA-6EB51DDAC341}" type="doc">
      <dgm:prSet loTypeId="urn:microsoft.com/office/officeart/2005/8/layout/process5" loCatId="process" qsTypeId="urn:microsoft.com/office/officeart/2005/8/quickstyle/simple4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06DE2B46-AF87-4008-843D-2D3552000F36}">
      <dgm:prSet custT="1"/>
      <dgm:spPr/>
      <dgm:t>
        <a:bodyPr/>
        <a:lstStyle/>
        <a:p>
          <a:r>
            <a:rPr lang="hr-HR" sz="2400" b="1" dirty="0">
              <a:solidFill>
                <a:schemeClr val="tx1"/>
              </a:solidFill>
            </a:rPr>
            <a:t>Svojstva tla </a:t>
          </a:r>
          <a:r>
            <a:rPr lang="hr-HR" sz="2400" dirty="0"/>
            <a:t>ovise o vrsti i veličini čestica koje ga grade.</a:t>
          </a:r>
          <a:endParaRPr lang="en-US" sz="2400" dirty="0"/>
        </a:p>
      </dgm:t>
    </dgm:pt>
    <dgm:pt modelId="{83A98EBD-AF9E-4011-A7E3-2C034CE00EF4}" type="parTrans" cxnId="{9AD92321-1641-48FE-86E5-38013031489D}">
      <dgm:prSet/>
      <dgm:spPr/>
      <dgm:t>
        <a:bodyPr/>
        <a:lstStyle/>
        <a:p>
          <a:endParaRPr lang="en-US"/>
        </a:p>
      </dgm:t>
    </dgm:pt>
    <dgm:pt modelId="{8B3584FE-331A-4B72-A6DF-D8B3A9A5E750}" type="sibTrans" cxnId="{9AD92321-1641-48FE-86E5-38013031489D}">
      <dgm:prSet/>
      <dgm:spPr/>
      <dgm:t>
        <a:bodyPr/>
        <a:lstStyle/>
        <a:p>
          <a:endParaRPr lang="en-US"/>
        </a:p>
      </dgm:t>
    </dgm:pt>
    <dgm:pt modelId="{DE82D6D5-2ECE-459B-993A-C537E8850EA1}">
      <dgm:prSet/>
      <dgm:spPr/>
      <dgm:t>
        <a:bodyPr/>
        <a:lstStyle/>
        <a:p>
          <a:r>
            <a:rPr lang="hr-HR" dirty="0"/>
            <a:t>Najveće su čestice </a:t>
          </a:r>
          <a:r>
            <a:rPr lang="hr-HR" dirty="0">
              <a:solidFill>
                <a:schemeClr val="tx1"/>
              </a:solidFill>
            </a:rPr>
            <a:t>kamenje i šljunak</a:t>
          </a:r>
          <a:r>
            <a:rPr lang="hr-HR" dirty="0"/>
            <a:t>.</a:t>
          </a:r>
          <a:endParaRPr lang="en-US" dirty="0"/>
        </a:p>
      </dgm:t>
    </dgm:pt>
    <dgm:pt modelId="{C64BD95F-A85E-4EE1-9001-1C00DDE32969}" type="parTrans" cxnId="{403EDDB9-1050-48A0-B658-790A380F241D}">
      <dgm:prSet/>
      <dgm:spPr/>
      <dgm:t>
        <a:bodyPr/>
        <a:lstStyle/>
        <a:p>
          <a:endParaRPr lang="en-US"/>
        </a:p>
      </dgm:t>
    </dgm:pt>
    <dgm:pt modelId="{CECDCF21-7E59-494B-80CC-3205A975247A}" type="sibTrans" cxnId="{403EDDB9-1050-48A0-B658-790A380F241D}">
      <dgm:prSet/>
      <dgm:spPr/>
      <dgm:t>
        <a:bodyPr/>
        <a:lstStyle/>
        <a:p>
          <a:endParaRPr lang="en-US"/>
        </a:p>
      </dgm:t>
    </dgm:pt>
    <dgm:pt modelId="{20D102EE-DFE6-47C0-9972-A73627060183}">
      <dgm:prSet custT="1"/>
      <dgm:spPr/>
      <dgm:t>
        <a:bodyPr/>
        <a:lstStyle/>
        <a:p>
          <a:r>
            <a:rPr lang="hr-HR" sz="2400" dirty="0"/>
            <a:t>Sitnije čestice su </a:t>
          </a:r>
          <a:r>
            <a:rPr lang="hr-HR" sz="2400" dirty="0">
              <a:solidFill>
                <a:schemeClr val="tx1"/>
              </a:solidFill>
            </a:rPr>
            <a:t>pijesak</a:t>
          </a:r>
          <a:r>
            <a:rPr lang="hr-HR" sz="2400" dirty="0"/>
            <a:t>.</a:t>
          </a:r>
          <a:endParaRPr lang="en-US" sz="2400" dirty="0"/>
        </a:p>
      </dgm:t>
    </dgm:pt>
    <dgm:pt modelId="{C930E63B-98B3-4C5D-9692-A949479081C2}" type="parTrans" cxnId="{336CB000-E8C0-4463-8C77-A436C00024B8}">
      <dgm:prSet/>
      <dgm:spPr/>
      <dgm:t>
        <a:bodyPr/>
        <a:lstStyle/>
        <a:p>
          <a:endParaRPr lang="en-US"/>
        </a:p>
      </dgm:t>
    </dgm:pt>
    <dgm:pt modelId="{5FA675D5-C327-4FBC-B6BB-E7D8CCCA1467}" type="sibTrans" cxnId="{336CB000-E8C0-4463-8C77-A436C00024B8}">
      <dgm:prSet/>
      <dgm:spPr/>
      <dgm:t>
        <a:bodyPr/>
        <a:lstStyle/>
        <a:p>
          <a:endParaRPr lang="en-US"/>
        </a:p>
      </dgm:t>
    </dgm:pt>
    <dgm:pt modelId="{AC225B5B-30F2-4661-9D01-CEAE1740A95A}">
      <dgm:prSet/>
      <dgm:spPr/>
      <dgm:t>
        <a:bodyPr/>
        <a:lstStyle/>
        <a:p>
          <a:r>
            <a:rPr lang="hr-HR" dirty="0"/>
            <a:t>Još sitnije </a:t>
          </a:r>
          <a:r>
            <a:rPr lang="hr-HR" dirty="0">
              <a:solidFill>
                <a:schemeClr val="tx1"/>
              </a:solidFill>
            </a:rPr>
            <a:t>prah</a:t>
          </a:r>
          <a:r>
            <a:rPr lang="hr-HR" dirty="0"/>
            <a:t>.</a:t>
          </a:r>
          <a:endParaRPr lang="en-US" dirty="0"/>
        </a:p>
      </dgm:t>
    </dgm:pt>
    <dgm:pt modelId="{821DBAC5-BFF9-4A30-8BB0-F1F44E400DA2}" type="parTrans" cxnId="{107947BE-6CD8-46CE-B8D1-83F517C2C299}">
      <dgm:prSet/>
      <dgm:spPr/>
      <dgm:t>
        <a:bodyPr/>
        <a:lstStyle/>
        <a:p>
          <a:endParaRPr lang="en-US"/>
        </a:p>
      </dgm:t>
    </dgm:pt>
    <dgm:pt modelId="{C70C66E9-D735-416A-BF29-EF183A4BC3E2}" type="sibTrans" cxnId="{107947BE-6CD8-46CE-B8D1-83F517C2C299}">
      <dgm:prSet/>
      <dgm:spPr/>
      <dgm:t>
        <a:bodyPr/>
        <a:lstStyle/>
        <a:p>
          <a:endParaRPr lang="en-US"/>
        </a:p>
      </dgm:t>
    </dgm:pt>
    <dgm:pt modelId="{B2269E63-7B20-49AB-B356-852301515BDA}">
      <dgm:prSet/>
      <dgm:spPr/>
      <dgm:t>
        <a:bodyPr/>
        <a:lstStyle/>
        <a:p>
          <a:r>
            <a:rPr lang="hr-HR" dirty="0"/>
            <a:t>Najsitnije su čestice </a:t>
          </a:r>
          <a:r>
            <a:rPr lang="hr-HR" dirty="0">
              <a:solidFill>
                <a:schemeClr val="tx1"/>
              </a:solidFill>
            </a:rPr>
            <a:t>gline</a:t>
          </a:r>
          <a:r>
            <a:rPr lang="hr-HR" dirty="0"/>
            <a:t>.</a:t>
          </a:r>
          <a:endParaRPr lang="en-US" dirty="0"/>
        </a:p>
      </dgm:t>
    </dgm:pt>
    <dgm:pt modelId="{DDC63C85-14CA-4549-BFE1-FB4B58E9CA69}" type="parTrans" cxnId="{39243526-6FD5-4F8C-8620-413E52C8D688}">
      <dgm:prSet/>
      <dgm:spPr/>
      <dgm:t>
        <a:bodyPr/>
        <a:lstStyle/>
        <a:p>
          <a:endParaRPr lang="en-US"/>
        </a:p>
      </dgm:t>
    </dgm:pt>
    <dgm:pt modelId="{E02695A8-885F-4433-9FB5-D162B5C2BAE3}" type="sibTrans" cxnId="{39243526-6FD5-4F8C-8620-413E52C8D688}">
      <dgm:prSet/>
      <dgm:spPr/>
      <dgm:t>
        <a:bodyPr/>
        <a:lstStyle/>
        <a:p>
          <a:endParaRPr lang="en-US"/>
        </a:p>
      </dgm:t>
    </dgm:pt>
    <dgm:pt modelId="{5042CE06-FD0F-4E07-9BA5-92105E8A1429}" type="pres">
      <dgm:prSet presAssocID="{39064D17-7C4C-4FEF-A5DA-6EB51DDAC34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3F606ABA-3F4F-4987-AB5D-215FBE46F3EC}" type="pres">
      <dgm:prSet presAssocID="{06DE2B46-AF87-4008-843D-2D3552000F36}" presName="node" presStyleLbl="node1" presStyleIdx="0" presStyleCnt="5" custLinFactNeighborX="911" custLinFactNeighborY="501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27927E0-36FD-410C-A768-71C6DE9A4DA4}" type="pres">
      <dgm:prSet presAssocID="{8B3584FE-331A-4B72-A6DF-D8B3A9A5E750}" presName="sibTrans" presStyleLbl="sibTrans2D1" presStyleIdx="0" presStyleCnt="4"/>
      <dgm:spPr/>
      <dgm:t>
        <a:bodyPr/>
        <a:lstStyle/>
        <a:p>
          <a:endParaRPr lang="hr-HR"/>
        </a:p>
      </dgm:t>
    </dgm:pt>
    <dgm:pt modelId="{E8729BC1-6814-4CEB-9296-6A96EFF777B2}" type="pres">
      <dgm:prSet presAssocID="{8B3584FE-331A-4B72-A6DF-D8B3A9A5E750}" presName="connectorText" presStyleLbl="sibTrans2D1" presStyleIdx="0" presStyleCnt="4"/>
      <dgm:spPr/>
      <dgm:t>
        <a:bodyPr/>
        <a:lstStyle/>
        <a:p>
          <a:endParaRPr lang="hr-HR"/>
        </a:p>
      </dgm:t>
    </dgm:pt>
    <dgm:pt modelId="{9A0E67F5-CEEC-4243-862B-E35D72ABAC50}" type="pres">
      <dgm:prSet presAssocID="{DE82D6D5-2ECE-459B-993A-C537E8850EA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EA09AEC-9F91-47E9-85F2-576B5EE20B54}" type="pres">
      <dgm:prSet presAssocID="{CECDCF21-7E59-494B-80CC-3205A975247A}" presName="sibTrans" presStyleLbl="sibTrans2D1" presStyleIdx="1" presStyleCnt="4"/>
      <dgm:spPr/>
      <dgm:t>
        <a:bodyPr/>
        <a:lstStyle/>
        <a:p>
          <a:endParaRPr lang="hr-HR"/>
        </a:p>
      </dgm:t>
    </dgm:pt>
    <dgm:pt modelId="{2BD86313-C30E-4177-B9C7-07C21EF7E31D}" type="pres">
      <dgm:prSet presAssocID="{CECDCF21-7E59-494B-80CC-3205A975247A}" presName="connectorText" presStyleLbl="sibTrans2D1" presStyleIdx="1" presStyleCnt="4"/>
      <dgm:spPr/>
      <dgm:t>
        <a:bodyPr/>
        <a:lstStyle/>
        <a:p>
          <a:endParaRPr lang="hr-HR"/>
        </a:p>
      </dgm:t>
    </dgm:pt>
    <dgm:pt modelId="{7E607B2B-A767-4E4F-8EAE-9167FA952B7A}" type="pres">
      <dgm:prSet presAssocID="{20D102EE-DFE6-47C0-9972-A73627060183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1B016B6-8461-406F-BE1B-96A10AB636CA}" type="pres">
      <dgm:prSet presAssocID="{5FA675D5-C327-4FBC-B6BB-E7D8CCCA1467}" presName="sibTrans" presStyleLbl="sibTrans2D1" presStyleIdx="2" presStyleCnt="4"/>
      <dgm:spPr/>
      <dgm:t>
        <a:bodyPr/>
        <a:lstStyle/>
        <a:p>
          <a:endParaRPr lang="hr-HR"/>
        </a:p>
      </dgm:t>
    </dgm:pt>
    <dgm:pt modelId="{F311C470-3612-479A-9F89-3212D0418360}" type="pres">
      <dgm:prSet presAssocID="{5FA675D5-C327-4FBC-B6BB-E7D8CCCA1467}" presName="connectorText" presStyleLbl="sibTrans2D1" presStyleIdx="2" presStyleCnt="4"/>
      <dgm:spPr/>
      <dgm:t>
        <a:bodyPr/>
        <a:lstStyle/>
        <a:p>
          <a:endParaRPr lang="hr-HR"/>
        </a:p>
      </dgm:t>
    </dgm:pt>
    <dgm:pt modelId="{646A6145-C1C2-4BAC-8AF4-002DD9FBD897}" type="pres">
      <dgm:prSet presAssocID="{AC225B5B-30F2-4661-9D01-CEAE1740A95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A600697-C9A8-4890-9DCC-AF98CFADBF73}" type="pres">
      <dgm:prSet presAssocID="{C70C66E9-D735-416A-BF29-EF183A4BC3E2}" presName="sibTrans" presStyleLbl="sibTrans2D1" presStyleIdx="3" presStyleCnt="4"/>
      <dgm:spPr/>
      <dgm:t>
        <a:bodyPr/>
        <a:lstStyle/>
        <a:p>
          <a:endParaRPr lang="hr-HR"/>
        </a:p>
      </dgm:t>
    </dgm:pt>
    <dgm:pt modelId="{FE057343-9AE2-4167-A30A-1BA132042EB5}" type="pres">
      <dgm:prSet presAssocID="{C70C66E9-D735-416A-BF29-EF183A4BC3E2}" presName="connectorText" presStyleLbl="sibTrans2D1" presStyleIdx="3" presStyleCnt="4"/>
      <dgm:spPr/>
      <dgm:t>
        <a:bodyPr/>
        <a:lstStyle/>
        <a:p>
          <a:endParaRPr lang="hr-HR"/>
        </a:p>
      </dgm:t>
    </dgm:pt>
    <dgm:pt modelId="{5694AB91-D16A-48AD-A5CE-C6B83F2E00F3}" type="pres">
      <dgm:prSet presAssocID="{B2269E63-7B20-49AB-B356-852301515BD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91A2ABC2-28AA-41EE-9F82-1581452D53E2}" type="presOf" srcId="{C70C66E9-D735-416A-BF29-EF183A4BC3E2}" destId="{FE057343-9AE2-4167-A30A-1BA132042EB5}" srcOrd="1" destOrd="0" presId="urn:microsoft.com/office/officeart/2005/8/layout/process5"/>
    <dgm:cxn modelId="{336CB000-E8C0-4463-8C77-A436C00024B8}" srcId="{39064D17-7C4C-4FEF-A5DA-6EB51DDAC341}" destId="{20D102EE-DFE6-47C0-9972-A73627060183}" srcOrd="2" destOrd="0" parTransId="{C930E63B-98B3-4C5D-9692-A949479081C2}" sibTransId="{5FA675D5-C327-4FBC-B6BB-E7D8CCCA1467}"/>
    <dgm:cxn modelId="{C1487DC8-AC42-4857-9E5A-7AFB60520153}" type="presOf" srcId="{8B3584FE-331A-4B72-A6DF-D8B3A9A5E750}" destId="{E8729BC1-6814-4CEB-9296-6A96EFF777B2}" srcOrd="1" destOrd="0" presId="urn:microsoft.com/office/officeart/2005/8/layout/process5"/>
    <dgm:cxn modelId="{107947BE-6CD8-46CE-B8D1-83F517C2C299}" srcId="{39064D17-7C4C-4FEF-A5DA-6EB51DDAC341}" destId="{AC225B5B-30F2-4661-9D01-CEAE1740A95A}" srcOrd="3" destOrd="0" parTransId="{821DBAC5-BFF9-4A30-8BB0-F1F44E400DA2}" sibTransId="{C70C66E9-D735-416A-BF29-EF183A4BC3E2}"/>
    <dgm:cxn modelId="{B80B52C4-0B17-4B4B-A272-043FC9AF0734}" type="presOf" srcId="{CECDCF21-7E59-494B-80CC-3205A975247A}" destId="{2BD86313-C30E-4177-B9C7-07C21EF7E31D}" srcOrd="1" destOrd="0" presId="urn:microsoft.com/office/officeart/2005/8/layout/process5"/>
    <dgm:cxn modelId="{C63B842B-8411-42D3-B385-7CF5BE0DAAEE}" type="presOf" srcId="{5FA675D5-C327-4FBC-B6BB-E7D8CCCA1467}" destId="{71B016B6-8461-406F-BE1B-96A10AB636CA}" srcOrd="0" destOrd="0" presId="urn:microsoft.com/office/officeart/2005/8/layout/process5"/>
    <dgm:cxn modelId="{7863ACAD-FF03-451A-B639-10E2D3A1736C}" type="presOf" srcId="{B2269E63-7B20-49AB-B356-852301515BDA}" destId="{5694AB91-D16A-48AD-A5CE-C6B83F2E00F3}" srcOrd="0" destOrd="0" presId="urn:microsoft.com/office/officeart/2005/8/layout/process5"/>
    <dgm:cxn modelId="{3AFC0C86-F5AC-452C-B2FF-61ACFAE4565A}" type="presOf" srcId="{20D102EE-DFE6-47C0-9972-A73627060183}" destId="{7E607B2B-A767-4E4F-8EAE-9167FA952B7A}" srcOrd="0" destOrd="0" presId="urn:microsoft.com/office/officeart/2005/8/layout/process5"/>
    <dgm:cxn modelId="{4A3D8445-E281-47AA-B231-FA395EC43501}" type="presOf" srcId="{C70C66E9-D735-416A-BF29-EF183A4BC3E2}" destId="{DA600697-C9A8-4890-9DCC-AF98CFADBF73}" srcOrd="0" destOrd="0" presId="urn:microsoft.com/office/officeart/2005/8/layout/process5"/>
    <dgm:cxn modelId="{403EDDB9-1050-48A0-B658-790A380F241D}" srcId="{39064D17-7C4C-4FEF-A5DA-6EB51DDAC341}" destId="{DE82D6D5-2ECE-459B-993A-C537E8850EA1}" srcOrd="1" destOrd="0" parTransId="{C64BD95F-A85E-4EE1-9001-1C00DDE32969}" sibTransId="{CECDCF21-7E59-494B-80CC-3205A975247A}"/>
    <dgm:cxn modelId="{406D235D-B7A6-427A-8683-FA7C8B0AE465}" type="presOf" srcId="{5FA675D5-C327-4FBC-B6BB-E7D8CCCA1467}" destId="{F311C470-3612-479A-9F89-3212D0418360}" srcOrd="1" destOrd="0" presId="urn:microsoft.com/office/officeart/2005/8/layout/process5"/>
    <dgm:cxn modelId="{B6A7188F-3B7E-43C3-B7BE-07E1E2D6D59B}" type="presOf" srcId="{AC225B5B-30F2-4661-9D01-CEAE1740A95A}" destId="{646A6145-C1C2-4BAC-8AF4-002DD9FBD897}" srcOrd="0" destOrd="0" presId="urn:microsoft.com/office/officeart/2005/8/layout/process5"/>
    <dgm:cxn modelId="{47EB0BFB-90BC-4AE0-BE8A-A5FA2B3B6AC0}" type="presOf" srcId="{8B3584FE-331A-4B72-A6DF-D8B3A9A5E750}" destId="{327927E0-36FD-410C-A768-71C6DE9A4DA4}" srcOrd="0" destOrd="0" presId="urn:microsoft.com/office/officeart/2005/8/layout/process5"/>
    <dgm:cxn modelId="{9AD92321-1641-48FE-86E5-38013031489D}" srcId="{39064D17-7C4C-4FEF-A5DA-6EB51DDAC341}" destId="{06DE2B46-AF87-4008-843D-2D3552000F36}" srcOrd="0" destOrd="0" parTransId="{83A98EBD-AF9E-4011-A7E3-2C034CE00EF4}" sibTransId="{8B3584FE-331A-4B72-A6DF-D8B3A9A5E750}"/>
    <dgm:cxn modelId="{94B036B9-2CA2-4B99-838C-840D550A0728}" type="presOf" srcId="{39064D17-7C4C-4FEF-A5DA-6EB51DDAC341}" destId="{5042CE06-FD0F-4E07-9BA5-92105E8A1429}" srcOrd="0" destOrd="0" presId="urn:microsoft.com/office/officeart/2005/8/layout/process5"/>
    <dgm:cxn modelId="{39243526-6FD5-4F8C-8620-413E52C8D688}" srcId="{39064D17-7C4C-4FEF-A5DA-6EB51DDAC341}" destId="{B2269E63-7B20-49AB-B356-852301515BDA}" srcOrd="4" destOrd="0" parTransId="{DDC63C85-14CA-4549-BFE1-FB4B58E9CA69}" sibTransId="{E02695A8-885F-4433-9FB5-D162B5C2BAE3}"/>
    <dgm:cxn modelId="{C2B327D1-96DB-478D-AE55-A42C2ECEB7A0}" type="presOf" srcId="{CECDCF21-7E59-494B-80CC-3205A975247A}" destId="{2EA09AEC-9F91-47E9-85F2-576B5EE20B54}" srcOrd="0" destOrd="0" presId="urn:microsoft.com/office/officeart/2005/8/layout/process5"/>
    <dgm:cxn modelId="{4A069D57-A7DD-4146-92B0-7087A1F31C37}" type="presOf" srcId="{DE82D6D5-2ECE-459B-993A-C537E8850EA1}" destId="{9A0E67F5-CEEC-4243-862B-E35D72ABAC50}" srcOrd="0" destOrd="0" presId="urn:microsoft.com/office/officeart/2005/8/layout/process5"/>
    <dgm:cxn modelId="{25F85BDF-DA4F-4EA9-BEF2-1E7946823959}" type="presOf" srcId="{06DE2B46-AF87-4008-843D-2D3552000F36}" destId="{3F606ABA-3F4F-4987-AB5D-215FBE46F3EC}" srcOrd="0" destOrd="0" presId="urn:microsoft.com/office/officeart/2005/8/layout/process5"/>
    <dgm:cxn modelId="{1A917E4C-6730-4B00-AEB4-470FABFAC91E}" type="presParOf" srcId="{5042CE06-FD0F-4E07-9BA5-92105E8A1429}" destId="{3F606ABA-3F4F-4987-AB5D-215FBE46F3EC}" srcOrd="0" destOrd="0" presId="urn:microsoft.com/office/officeart/2005/8/layout/process5"/>
    <dgm:cxn modelId="{D17299C6-968C-40F8-8B3F-90D3F1021849}" type="presParOf" srcId="{5042CE06-FD0F-4E07-9BA5-92105E8A1429}" destId="{327927E0-36FD-410C-A768-71C6DE9A4DA4}" srcOrd="1" destOrd="0" presId="urn:microsoft.com/office/officeart/2005/8/layout/process5"/>
    <dgm:cxn modelId="{F35EAF4D-82F4-488F-845A-A64B230E6DA1}" type="presParOf" srcId="{327927E0-36FD-410C-A768-71C6DE9A4DA4}" destId="{E8729BC1-6814-4CEB-9296-6A96EFF777B2}" srcOrd="0" destOrd="0" presId="urn:microsoft.com/office/officeart/2005/8/layout/process5"/>
    <dgm:cxn modelId="{1B578E5E-3141-4AC3-953A-57DFC075F44E}" type="presParOf" srcId="{5042CE06-FD0F-4E07-9BA5-92105E8A1429}" destId="{9A0E67F5-CEEC-4243-862B-E35D72ABAC50}" srcOrd="2" destOrd="0" presId="urn:microsoft.com/office/officeart/2005/8/layout/process5"/>
    <dgm:cxn modelId="{84AA3861-470F-4230-A24E-D28B2759B5CB}" type="presParOf" srcId="{5042CE06-FD0F-4E07-9BA5-92105E8A1429}" destId="{2EA09AEC-9F91-47E9-85F2-576B5EE20B54}" srcOrd="3" destOrd="0" presId="urn:microsoft.com/office/officeart/2005/8/layout/process5"/>
    <dgm:cxn modelId="{D43F6CCB-6E90-4558-8692-9DC0FDA09328}" type="presParOf" srcId="{2EA09AEC-9F91-47E9-85F2-576B5EE20B54}" destId="{2BD86313-C30E-4177-B9C7-07C21EF7E31D}" srcOrd="0" destOrd="0" presId="urn:microsoft.com/office/officeart/2005/8/layout/process5"/>
    <dgm:cxn modelId="{905CE0F3-A438-4F19-92CE-B0F864D28DB5}" type="presParOf" srcId="{5042CE06-FD0F-4E07-9BA5-92105E8A1429}" destId="{7E607B2B-A767-4E4F-8EAE-9167FA952B7A}" srcOrd="4" destOrd="0" presId="urn:microsoft.com/office/officeart/2005/8/layout/process5"/>
    <dgm:cxn modelId="{02CE9DF4-9456-4F0E-A531-0F8D3AABAC36}" type="presParOf" srcId="{5042CE06-FD0F-4E07-9BA5-92105E8A1429}" destId="{71B016B6-8461-406F-BE1B-96A10AB636CA}" srcOrd="5" destOrd="0" presId="urn:microsoft.com/office/officeart/2005/8/layout/process5"/>
    <dgm:cxn modelId="{EEB3B2DB-F442-43EA-BF84-66826D18FD65}" type="presParOf" srcId="{71B016B6-8461-406F-BE1B-96A10AB636CA}" destId="{F311C470-3612-479A-9F89-3212D0418360}" srcOrd="0" destOrd="0" presId="urn:microsoft.com/office/officeart/2005/8/layout/process5"/>
    <dgm:cxn modelId="{AED916B1-7839-4288-A2CA-277C5358CEDE}" type="presParOf" srcId="{5042CE06-FD0F-4E07-9BA5-92105E8A1429}" destId="{646A6145-C1C2-4BAC-8AF4-002DD9FBD897}" srcOrd="6" destOrd="0" presId="urn:microsoft.com/office/officeart/2005/8/layout/process5"/>
    <dgm:cxn modelId="{73DC45AD-D4BE-435F-92F4-C94CE7AF8007}" type="presParOf" srcId="{5042CE06-FD0F-4E07-9BA5-92105E8A1429}" destId="{DA600697-C9A8-4890-9DCC-AF98CFADBF73}" srcOrd="7" destOrd="0" presId="urn:microsoft.com/office/officeart/2005/8/layout/process5"/>
    <dgm:cxn modelId="{C10C0055-42E0-462E-ABD3-0AE33319D0AD}" type="presParOf" srcId="{DA600697-C9A8-4890-9DCC-AF98CFADBF73}" destId="{FE057343-9AE2-4167-A30A-1BA132042EB5}" srcOrd="0" destOrd="0" presId="urn:microsoft.com/office/officeart/2005/8/layout/process5"/>
    <dgm:cxn modelId="{1E49E81A-7C76-4ADB-BDFC-D13AF350CD1B}" type="presParOf" srcId="{5042CE06-FD0F-4E07-9BA5-92105E8A1429}" destId="{5694AB91-D16A-48AD-A5CE-C6B83F2E00F3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F606ABA-3F4F-4987-AB5D-215FBE46F3EC}">
      <dsp:nvSpPr>
        <dsp:cNvPr id="0" name=""/>
        <dsp:cNvSpPr/>
      </dsp:nvSpPr>
      <dsp:spPr>
        <a:xfrm>
          <a:off x="803452" y="63301"/>
          <a:ext cx="2076523" cy="12459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b="1" kern="1200" dirty="0">
              <a:solidFill>
                <a:schemeClr val="tx1"/>
              </a:solidFill>
            </a:rPr>
            <a:t>Svojstva tla </a:t>
          </a:r>
          <a:r>
            <a:rPr lang="hr-HR" sz="2400" kern="1200" dirty="0"/>
            <a:t>ovise o vrsti i veličini čestica koje ga grade.</a:t>
          </a:r>
          <a:endParaRPr lang="en-US" sz="2400" kern="1200" dirty="0"/>
        </a:p>
      </dsp:txBody>
      <dsp:txXfrm>
        <a:off x="803452" y="63301"/>
        <a:ext cx="2076523" cy="1245914"/>
      </dsp:txXfrm>
    </dsp:sp>
    <dsp:sp modelId="{327927E0-36FD-410C-A768-71C6DE9A4DA4}">
      <dsp:nvSpPr>
        <dsp:cNvPr id="0" name=""/>
        <dsp:cNvSpPr/>
      </dsp:nvSpPr>
      <dsp:spPr>
        <a:xfrm rot="21525641">
          <a:off x="3058498" y="397792"/>
          <a:ext cx="430297" cy="51497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 rot="21525641">
        <a:off x="3058498" y="397792"/>
        <a:ext cx="430297" cy="514977"/>
      </dsp:txXfrm>
    </dsp:sp>
    <dsp:sp modelId="{9A0E67F5-CEEC-4243-862B-E35D72ABAC50}">
      <dsp:nvSpPr>
        <dsp:cNvPr id="0" name=""/>
        <dsp:cNvSpPr/>
      </dsp:nvSpPr>
      <dsp:spPr>
        <a:xfrm>
          <a:off x="3691668" y="819"/>
          <a:ext cx="2076523" cy="12459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/>
            <a:t>Najveće su čestice </a:t>
          </a:r>
          <a:r>
            <a:rPr lang="hr-HR" sz="2200" kern="1200" dirty="0">
              <a:solidFill>
                <a:schemeClr val="tx1"/>
              </a:solidFill>
            </a:rPr>
            <a:t>kamenje i šljunak</a:t>
          </a:r>
          <a:r>
            <a:rPr lang="hr-HR" sz="2200" kern="1200" dirty="0"/>
            <a:t>.</a:t>
          </a:r>
          <a:endParaRPr lang="en-US" sz="2200" kern="1200" dirty="0"/>
        </a:p>
      </dsp:txBody>
      <dsp:txXfrm>
        <a:off x="3691668" y="819"/>
        <a:ext cx="2076523" cy="1245914"/>
      </dsp:txXfrm>
    </dsp:sp>
    <dsp:sp modelId="{2EA09AEC-9F91-47E9-85F2-576B5EE20B54}">
      <dsp:nvSpPr>
        <dsp:cNvPr id="0" name=""/>
        <dsp:cNvSpPr/>
      </dsp:nvSpPr>
      <dsp:spPr>
        <a:xfrm rot="5400000">
          <a:off x="4509819" y="1392090"/>
          <a:ext cx="440223" cy="51497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 rot="5400000">
        <a:off x="4509819" y="1392090"/>
        <a:ext cx="440223" cy="514977"/>
      </dsp:txXfrm>
    </dsp:sp>
    <dsp:sp modelId="{7E607B2B-A767-4E4F-8EAE-9167FA952B7A}">
      <dsp:nvSpPr>
        <dsp:cNvPr id="0" name=""/>
        <dsp:cNvSpPr/>
      </dsp:nvSpPr>
      <dsp:spPr>
        <a:xfrm>
          <a:off x="3691668" y="2077342"/>
          <a:ext cx="2076523" cy="12459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Sitnije čestice su </a:t>
          </a:r>
          <a:r>
            <a:rPr lang="hr-HR" sz="2400" kern="1200" dirty="0">
              <a:solidFill>
                <a:schemeClr val="tx1"/>
              </a:solidFill>
            </a:rPr>
            <a:t>pijesak</a:t>
          </a:r>
          <a:r>
            <a:rPr lang="hr-HR" sz="2400" kern="1200" dirty="0"/>
            <a:t>.</a:t>
          </a:r>
          <a:endParaRPr lang="en-US" sz="2400" kern="1200" dirty="0"/>
        </a:p>
      </dsp:txBody>
      <dsp:txXfrm>
        <a:off x="3691668" y="2077342"/>
        <a:ext cx="2076523" cy="1245914"/>
      </dsp:txXfrm>
    </dsp:sp>
    <dsp:sp modelId="{71B016B6-8461-406F-BE1B-96A10AB636CA}">
      <dsp:nvSpPr>
        <dsp:cNvPr id="0" name=""/>
        <dsp:cNvSpPr/>
      </dsp:nvSpPr>
      <dsp:spPr>
        <a:xfrm rot="10800000">
          <a:off x="3068711" y="2442811"/>
          <a:ext cx="440223" cy="51497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 rot="10800000">
        <a:off x="3068711" y="2442811"/>
        <a:ext cx="440223" cy="514977"/>
      </dsp:txXfrm>
    </dsp:sp>
    <dsp:sp modelId="{646A6145-C1C2-4BAC-8AF4-002DD9FBD897}">
      <dsp:nvSpPr>
        <dsp:cNvPr id="0" name=""/>
        <dsp:cNvSpPr/>
      </dsp:nvSpPr>
      <dsp:spPr>
        <a:xfrm>
          <a:off x="784535" y="2077342"/>
          <a:ext cx="2076523" cy="12459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/>
            <a:t>Još sitnije </a:t>
          </a:r>
          <a:r>
            <a:rPr lang="hr-HR" sz="2200" kern="1200" dirty="0">
              <a:solidFill>
                <a:schemeClr val="tx1"/>
              </a:solidFill>
            </a:rPr>
            <a:t>prah</a:t>
          </a:r>
          <a:r>
            <a:rPr lang="hr-HR" sz="2200" kern="1200" dirty="0"/>
            <a:t>.</a:t>
          </a:r>
          <a:endParaRPr lang="en-US" sz="2200" kern="1200" dirty="0"/>
        </a:p>
      </dsp:txBody>
      <dsp:txXfrm>
        <a:off x="784535" y="2077342"/>
        <a:ext cx="2076523" cy="1245914"/>
      </dsp:txXfrm>
    </dsp:sp>
    <dsp:sp modelId="{DA600697-C9A8-4890-9DCC-AF98CFADBF73}">
      <dsp:nvSpPr>
        <dsp:cNvPr id="0" name=""/>
        <dsp:cNvSpPr/>
      </dsp:nvSpPr>
      <dsp:spPr>
        <a:xfrm rot="5400000">
          <a:off x="1602685" y="3468613"/>
          <a:ext cx="440223" cy="51497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 rot="5400000">
        <a:off x="1602685" y="3468613"/>
        <a:ext cx="440223" cy="514977"/>
      </dsp:txXfrm>
    </dsp:sp>
    <dsp:sp modelId="{5694AB91-D16A-48AD-A5CE-C6B83F2E00F3}">
      <dsp:nvSpPr>
        <dsp:cNvPr id="0" name=""/>
        <dsp:cNvSpPr/>
      </dsp:nvSpPr>
      <dsp:spPr>
        <a:xfrm>
          <a:off x="784535" y="4153866"/>
          <a:ext cx="2076523" cy="12459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/>
            <a:t>Najsitnije su čestice </a:t>
          </a:r>
          <a:r>
            <a:rPr lang="hr-HR" sz="2200" kern="1200" dirty="0">
              <a:solidFill>
                <a:schemeClr val="tx1"/>
              </a:solidFill>
            </a:rPr>
            <a:t>gline</a:t>
          </a:r>
          <a:r>
            <a:rPr lang="hr-HR" sz="2200" kern="1200" dirty="0"/>
            <a:t>.</a:t>
          </a:r>
          <a:endParaRPr lang="en-US" sz="2200" kern="1200" dirty="0"/>
        </a:p>
      </dsp:txBody>
      <dsp:txXfrm>
        <a:off x="784535" y="4153866"/>
        <a:ext cx="2076523" cy="12459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7CEAFB-2FB2-4A84-83F6-E61F2A2A0FA7}" type="datetimeFigureOut">
              <a:rPr lang="hr-HR" smtClean="0"/>
              <a:pPr/>
              <a:t>11.8.2021.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43144B-4988-4100-B781-9DA60F7A5CF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122773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43144B-4988-4100-B781-9DA60F7A5CF1}" type="slidenum">
              <a:rPr lang="hr-HR" smtClean="0"/>
              <a:pPr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525628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D6059-3F76-4ED8-AC1E-A88C40E6925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D6059-3F76-4ED8-AC1E-A88C40E6925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D6059-3F76-4ED8-AC1E-A88C40E6925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D6059-3F76-4ED8-AC1E-A88C40E6925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D6059-3F76-4ED8-AC1E-A88C40E6925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D6059-3F76-4ED8-AC1E-A88C40E6925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D6059-3F76-4ED8-AC1E-A88C40E6925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D6059-3F76-4ED8-AC1E-A88C40E6925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D6059-3F76-4ED8-AC1E-A88C40E6925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D6059-3F76-4ED8-AC1E-A88C40E6925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D6059-3F76-4ED8-AC1E-A88C40E6925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hr-HR" sz="3200" b="1" dirty="0" smtClean="0"/>
              <a:t>Priroda 5</a:t>
            </a:r>
          </a:p>
          <a:p>
            <a:pPr algn="r"/>
            <a:r>
              <a:rPr lang="hr-HR" sz="3200" b="1" dirty="0" smtClean="0"/>
              <a:t>ŠK</a:t>
            </a:r>
            <a:endParaRPr lang="hr-HR" sz="3200" b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hyperlink" Target="https://www.e-sfera.hr/dodatni-digitalni-sadrzaji/4aec2854-c26e-4cce-b9e0-e2d1079d413d/?jumpTo=section_3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5.sv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-sfera.hr/dodatni-digitalni-sadrzaji/4aec2854-c26e-4cce-b9e0-e2d1079d413d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-sfera.hr/prelistaj-udzbenik/260e5885-7091-4297-a390-2e8777f01013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2204864"/>
            <a:ext cx="8136904" cy="3456384"/>
          </a:xfrm>
        </p:spPr>
        <p:txBody>
          <a:bodyPr>
            <a:noAutofit/>
          </a:bodyPr>
          <a:lstStyle/>
          <a:p>
            <a:r>
              <a:rPr lang="hr-HR" b="1" dirty="0">
                <a:solidFill>
                  <a:srgbClr val="2BA39D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/>
            </a:r>
            <a:br>
              <a:rPr lang="hr-HR" b="1" dirty="0">
                <a:solidFill>
                  <a:srgbClr val="2BA39D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hr-HR" b="1" dirty="0">
                <a:solidFill>
                  <a:srgbClr val="2BA39D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ISTRAŽUJEMO VAŽNOST TLA</a:t>
            </a:r>
            <a:r>
              <a:rPr lang="hr-HR" b="1" dirty="0">
                <a:solidFill>
                  <a:srgbClr val="2BA39D"/>
                </a:solidFill>
                <a:latin typeface="Arial Black" pitchFamily="34" charset="0"/>
              </a:rPr>
              <a:t/>
            </a:r>
            <a:br>
              <a:rPr lang="hr-HR" b="1" dirty="0">
                <a:solidFill>
                  <a:srgbClr val="2BA39D"/>
                </a:solidFill>
                <a:latin typeface="Arial Black" pitchFamily="34" charset="0"/>
              </a:rPr>
            </a:br>
            <a:endParaRPr lang="en-US" b="1" dirty="0">
              <a:solidFill>
                <a:srgbClr val="2BA39D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niOkvir 5">
            <a:extLst>
              <a:ext uri="{FF2B5EF4-FFF2-40B4-BE49-F238E27FC236}">
                <a16:creationId xmlns:a16="http://schemas.microsoft.com/office/drawing/2014/main" xmlns="" id="{4C15BBE0-3CCD-495A-835F-56EEC933BF58}"/>
              </a:ext>
            </a:extLst>
          </p:cNvPr>
          <p:cNvSpPr txBox="1"/>
          <p:nvPr/>
        </p:nvSpPr>
        <p:spPr>
          <a:xfrm>
            <a:off x="467544" y="1844824"/>
            <a:ext cx="77214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Neka tla imaju veću sposobnost zadržavanja vode od drugih.</a:t>
            </a:r>
          </a:p>
          <a:p>
            <a:r>
              <a:rPr lang="hr-HR" sz="2400" dirty="0"/>
              <a:t>Pijesak brzo propušta vodu </a:t>
            </a:r>
            <a:r>
              <a:rPr lang="hr-HR" sz="2400" dirty="0" smtClean="0"/>
              <a:t>– propusno </a:t>
            </a:r>
            <a:r>
              <a:rPr lang="hr-HR" sz="2400" dirty="0"/>
              <a:t>tlo.</a:t>
            </a:r>
          </a:p>
          <a:p>
            <a:r>
              <a:rPr lang="hr-HR" sz="2400" dirty="0"/>
              <a:t>Svojstvo propuštanja vode nazivamo </a:t>
            </a:r>
            <a:r>
              <a:rPr lang="hr-HR" sz="2400" dirty="0">
                <a:solidFill>
                  <a:schemeClr val="tx2"/>
                </a:solidFill>
              </a:rPr>
              <a:t>propusnost tla.</a:t>
            </a:r>
          </a:p>
          <a:p>
            <a:r>
              <a:rPr lang="hr-HR" sz="2400" dirty="0"/>
              <a:t>Glinasta i ilovasta tla slabije su propusna.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xmlns="" id="{2C62842D-2470-4A05-A380-F58409929F6B}"/>
              </a:ext>
            </a:extLst>
          </p:cNvPr>
          <p:cNvSpPr txBox="1"/>
          <p:nvPr/>
        </p:nvSpPr>
        <p:spPr>
          <a:xfrm>
            <a:off x="395536" y="1124744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chemeClr val="tx2"/>
                </a:solidFill>
              </a:rPr>
              <a:t>Propusnost tla</a:t>
            </a:r>
          </a:p>
        </p:txBody>
      </p:sp>
      <p:pic>
        <p:nvPicPr>
          <p:cNvPr id="3074" name="Picture 2" descr="Sand, Pattern, Wave, Background, White, Texture, Nature">
            <a:extLst>
              <a:ext uri="{FF2B5EF4-FFF2-40B4-BE49-F238E27FC236}">
                <a16:creationId xmlns:a16="http://schemas.microsoft.com/office/drawing/2014/main" xmlns="" id="{0A1DDC4F-3F82-46AE-ABDC-C791C1EE3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8160" y="3393811"/>
            <a:ext cx="3757816" cy="25482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6E415253-9508-4225-8588-71DEA57793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6" y="3458448"/>
            <a:ext cx="3528392" cy="24531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Oblačić: strelica prema gore 9">
            <a:extLst>
              <a:ext uri="{FF2B5EF4-FFF2-40B4-BE49-F238E27FC236}">
                <a16:creationId xmlns:a16="http://schemas.microsoft.com/office/drawing/2014/main" xmlns="" id="{6D164B30-87C0-4322-BA95-5524891D305C}"/>
              </a:ext>
            </a:extLst>
          </p:cNvPr>
          <p:cNvSpPr/>
          <p:nvPr/>
        </p:nvSpPr>
        <p:spPr>
          <a:xfrm>
            <a:off x="1630974" y="5733256"/>
            <a:ext cx="1692188" cy="720080"/>
          </a:xfrm>
          <a:prstGeom prst="up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pijesak</a:t>
            </a:r>
          </a:p>
        </p:txBody>
      </p:sp>
      <p:sp>
        <p:nvSpPr>
          <p:cNvPr id="12" name="Oblačić: strelica prema gore 11">
            <a:extLst>
              <a:ext uri="{FF2B5EF4-FFF2-40B4-BE49-F238E27FC236}">
                <a16:creationId xmlns:a16="http://schemas.microsoft.com/office/drawing/2014/main" xmlns="" id="{2AA76543-17B9-4800-B010-3E7F62545C54}"/>
              </a:ext>
            </a:extLst>
          </p:cNvPr>
          <p:cNvSpPr/>
          <p:nvPr/>
        </p:nvSpPr>
        <p:spPr>
          <a:xfrm>
            <a:off x="5820840" y="5733256"/>
            <a:ext cx="1692188" cy="720080"/>
          </a:xfrm>
          <a:prstGeom prst="up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glina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xmlns="" id="{98D25114-8046-478A-B606-C038C5E6D5FF}"/>
              </a:ext>
            </a:extLst>
          </p:cNvPr>
          <p:cNvSpPr txBox="1"/>
          <p:nvPr/>
        </p:nvSpPr>
        <p:spPr>
          <a:xfrm>
            <a:off x="4427984" y="1124744"/>
            <a:ext cx="4464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hlinkClick r:id="rId4"/>
              </a:rPr>
              <a:t>Usporedi propusnost u trima različitim uzorcima </a:t>
            </a:r>
            <a:r>
              <a:rPr lang="hr-HR" sz="2000" dirty="0" smtClean="0">
                <a:hlinkClick r:id="rId4"/>
              </a:rPr>
              <a:t>tla DDS</a:t>
            </a:r>
            <a:endParaRPr lang="hr-HR" sz="2000" dirty="0"/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xmlns="" id="{5AABC644-959D-4821-AC4D-5894DBAEAF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23928" y="1196752"/>
            <a:ext cx="536704" cy="51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4572714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xmlns="" id="{AC63D87D-AADD-448F-B20B-957E77E55D39}"/>
              </a:ext>
            </a:extLst>
          </p:cNvPr>
          <p:cNvSpPr txBox="1"/>
          <p:nvPr/>
        </p:nvSpPr>
        <p:spPr>
          <a:xfrm>
            <a:off x="323528" y="1196752"/>
            <a:ext cx="828092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Za kraj </a:t>
            </a:r>
            <a:r>
              <a:rPr lang="hr-HR" sz="2800" dirty="0" smtClean="0"/>
              <a:t>provjerite razumijevanje </a:t>
            </a:r>
            <a:r>
              <a:rPr lang="hr-HR" sz="2800" dirty="0"/>
              <a:t>naučenog…</a:t>
            </a:r>
          </a:p>
          <a:p>
            <a:endParaRPr lang="hr-HR" dirty="0"/>
          </a:p>
        </p:txBody>
      </p:sp>
      <p:sp>
        <p:nvSpPr>
          <p:cNvPr id="3" name="Pravokutnik: zaobljeni kutovi 2">
            <a:extLst>
              <a:ext uri="{FF2B5EF4-FFF2-40B4-BE49-F238E27FC236}">
                <a16:creationId xmlns:a16="http://schemas.microsoft.com/office/drawing/2014/main" xmlns="" id="{10A6F944-338D-439D-8320-221BCD13837E}"/>
              </a:ext>
            </a:extLst>
          </p:cNvPr>
          <p:cNvSpPr/>
          <p:nvPr/>
        </p:nvSpPr>
        <p:spPr>
          <a:xfrm>
            <a:off x="611560" y="1916832"/>
            <a:ext cx="7920880" cy="316835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400" b="1" dirty="0" smtClean="0">
                <a:solidFill>
                  <a:schemeClr val="tx1"/>
                </a:solidFill>
              </a:rPr>
              <a:t>Izlazna kartica</a:t>
            </a:r>
          </a:p>
          <a:p>
            <a:pPr marL="342900" indent="-342900">
              <a:buAutoNum type="arabicPeriod"/>
            </a:pPr>
            <a:r>
              <a:rPr lang="hr-HR" sz="2400" dirty="0" smtClean="0">
                <a:solidFill>
                  <a:schemeClr val="tx1"/>
                </a:solidFill>
              </a:rPr>
              <a:t>Što </a:t>
            </a:r>
            <a:r>
              <a:rPr lang="hr-HR" sz="2400" dirty="0">
                <a:solidFill>
                  <a:schemeClr val="tx1"/>
                </a:solidFill>
              </a:rPr>
              <a:t>je tlo i kako je ono nastalo?</a:t>
            </a:r>
          </a:p>
          <a:p>
            <a:pPr marL="342900" indent="-342900">
              <a:buAutoNum type="arabicPeriod"/>
            </a:pPr>
            <a:r>
              <a:rPr lang="hr-HR" sz="2400" dirty="0">
                <a:solidFill>
                  <a:schemeClr val="tx1"/>
                </a:solidFill>
              </a:rPr>
              <a:t>Objasnite od čega se tlo sastoji.</a:t>
            </a:r>
          </a:p>
          <a:p>
            <a:pPr marL="342900" indent="-342900">
              <a:buAutoNum type="arabicPeriod"/>
            </a:pPr>
            <a:r>
              <a:rPr lang="hr-HR" sz="2400" dirty="0">
                <a:solidFill>
                  <a:schemeClr val="tx1"/>
                </a:solidFill>
              </a:rPr>
              <a:t>O čemu ovisi temperatura tla i kako se ona mijenja promjenom dubine.</a:t>
            </a:r>
          </a:p>
          <a:p>
            <a:pPr marL="342900" indent="-342900">
              <a:buAutoNum type="arabicPeriod"/>
            </a:pPr>
            <a:r>
              <a:rPr lang="hr-HR" sz="2400" dirty="0">
                <a:solidFill>
                  <a:schemeClr val="tx1"/>
                </a:solidFill>
              </a:rPr>
              <a:t>O čemu ovisi vlažnost tla?</a:t>
            </a:r>
          </a:p>
          <a:p>
            <a:pPr marL="342900" indent="-342900">
              <a:buAutoNum type="arabicPeriod"/>
            </a:pPr>
            <a:r>
              <a:rPr lang="hr-HR" sz="2400" dirty="0">
                <a:solidFill>
                  <a:schemeClr val="tx1"/>
                </a:solidFill>
              </a:rPr>
              <a:t>Objasnite kako možemo dokazati da </a:t>
            </a:r>
            <a:r>
              <a:rPr lang="hr-HR" sz="2400" dirty="0" smtClean="0">
                <a:solidFill>
                  <a:schemeClr val="tx1"/>
                </a:solidFill>
              </a:rPr>
              <a:t>tla </a:t>
            </a:r>
            <a:r>
              <a:rPr lang="hr-HR" sz="2400" dirty="0">
                <a:solidFill>
                  <a:schemeClr val="tx1"/>
                </a:solidFill>
              </a:rPr>
              <a:t>imaju </a:t>
            </a:r>
            <a:r>
              <a:rPr lang="hr-HR" sz="2400" dirty="0" smtClean="0">
                <a:solidFill>
                  <a:schemeClr val="tx1"/>
                </a:solidFill>
              </a:rPr>
              <a:t>različitu propusnost</a:t>
            </a:r>
            <a:r>
              <a:rPr lang="hr-HR" sz="24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6" name="Grafika 5" descr="Thumbs up sign outline">
            <a:extLst>
              <a:ext uri="{FF2B5EF4-FFF2-40B4-BE49-F238E27FC236}">
                <a16:creationId xmlns:a16="http://schemas.microsoft.com/office/drawing/2014/main" xmlns="" id="{C9B6EFE1-8A71-4E9A-BD2D-37CF2A8885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849704" y="5373216"/>
            <a:ext cx="914400" cy="914400"/>
          </a:xfrm>
          <a:prstGeom prst="rect">
            <a:avLst/>
          </a:prstGeom>
        </p:spPr>
      </p:pic>
      <p:pic>
        <p:nvPicPr>
          <p:cNvPr id="7" name="Grafika 6" descr="Thumbs up sign outline">
            <a:extLst>
              <a:ext uri="{FF2B5EF4-FFF2-40B4-BE49-F238E27FC236}">
                <a16:creationId xmlns:a16="http://schemas.microsoft.com/office/drawing/2014/main" xmlns="" id="{521D9847-2F31-4E37-8657-35EF5C8E67E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6200000">
            <a:off x="6657421" y="5319499"/>
            <a:ext cx="973911" cy="944556"/>
          </a:xfrm>
          <a:prstGeom prst="rect">
            <a:avLst/>
          </a:prstGeom>
        </p:spPr>
      </p:pic>
      <p:pic>
        <p:nvPicPr>
          <p:cNvPr id="8" name="Grafika 7" descr="Thumbs up sign outline">
            <a:extLst>
              <a:ext uri="{FF2B5EF4-FFF2-40B4-BE49-F238E27FC236}">
                <a16:creationId xmlns:a16="http://schemas.microsoft.com/office/drawing/2014/main" xmlns="" id="{84D5B265-14D5-4991-9B22-A3942A5093C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rot="10800000">
            <a:off x="7668344" y="5373216"/>
            <a:ext cx="914400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3528" y="5301208"/>
            <a:ext cx="5544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Dok pojedini učenik odgovara na postavljeno pitanje, ostali učenici dižu palac gore (ukoliko znaju odgovor), vodoravno (ukoliko nisu sigurni), dolje (ukoliko ne znaju odgovoriti na pitanje).</a:t>
            </a:r>
          </a:p>
        </p:txBody>
      </p:sp>
    </p:spTree>
    <p:extLst>
      <p:ext uri="{BB962C8B-B14F-4D97-AF65-F5344CB8AC3E}">
        <p14:creationId xmlns:p14="http://schemas.microsoft.com/office/powerpoint/2010/main" xmlns="" val="4266748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xmlns="" id="{01895635-B7B8-4E64-B75A-1D29D0AA8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1100" kern="1200"/>
              <a:t/>
            </a:r>
            <a:br>
              <a:rPr lang="en-US" sz="1100" kern="1200"/>
            </a:br>
            <a:r>
              <a:rPr lang="en-US" sz="1100" kern="1200"/>
              <a:t/>
            </a:r>
            <a:br>
              <a:rPr lang="en-US" sz="1100" kern="1200"/>
            </a:br>
            <a:r>
              <a:rPr lang="en-US" sz="1100" kern="1200"/>
              <a:t/>
            </a:r>
            <a:br>
              <a:rPr lang="en-US" sz="1100" kern="1200"/>
            </a:br>
            <a:r>
              <a:rPr lang="en-US" sz="1100" kern="1200"/>
              <a:t/>
            </a:r>
            <a:br>
              <a:rPr lang="en-US" sz="1100" kern="1200"/>
            </a:br>
            <a:r>
              <a:rPr lang="en-US" sz="1100" kern="1200"/>
              <a:t/>
            </a:r>
            <a:br>
              <a:rPr lang="en-US" sz="1100" kern="1200"/>
            </a:br>
            <a:r>
              <a:rPr lang="en-US" sz="1100" kern="1200"/>
              <a:t> </a:t>
            </a:r>
            <a:br>
              <a:rPr lang="en-US" sz="1100" kern="1200"/>
            </a:br>
            <a:endParaRPr lang="en-US" sz="1100" kern="1200"/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xmlns="" id="{4082F00B-A2DD-4661-9192-A12C78EC57C1}"/>
              </a:ext>
            </a:extLst>
          </p:cNvPr>
          <p:cNvSpPr txBox="1"/>
          <p:nvPr/>
        </p:nvSpPr>
        <p:spPr>
          <a:xfrm>
            <a:off x="827584" y="1124744"/>
            <a:ext cx="7859216" cy="5001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Font typeface="Arial" pitchFamily="34" charset="0"/>
            </a:pPr>
            <a:endParaRPr lang="hr-HR" sz="3600" dirty="0">
              <a:solidFill>
                <a:schemeClr val="tx2"/>
              </a:solidFill>
            </a:endParaRPr>
          </a:p>
          <a:p>
            <a:pPr>
              <a:spcBef>
                <a:spcPct val="20000"/>
              </a:spcBef>
              <a:spcAft>
                <a:spcPts val="600"/>
              </a:spcAft>
              <a:buFont typeface="Arial" pitchFamily="34" charset="0"/>
            </a:pPr>
            <a:r>
              <a:rPr lang="en-US" sz="2800" dirty="0"/>
              <a:t> </a:t>
            </a:r>
            <a:r>
              <a:rPr lang="hr-HR" sz="2800" dirty="0"/>
              <a:t>           </a:t>
            </a:r>
            <a:endParaRPr lang="en-US" sz="2800" dirty="0"/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xmlns="" id="{94782F9B-049B-4B76-932B-B7B157D533C4}"/>
              </a:ext>
            </a:extLst>
          </p:cNvPr>
          <p:cNvSpPr txBox="1"/>
          <p:nvPr/>
        </p:nvSpPr>
        <p:spPr>
          <a:xfrm>
            <a:off x="467544" y="1124744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 dirty="0">
                <a:solidFill>
                  <a:schemeClr val="tx2"/>
                </a:solidFill>
              </a:rPr>
              <a:t>Istražujemo sastav i svojstva tla 1.dio</a:t>
            </a:r>
          </a:p>
        </p:txBody>
      </p:sp>
      <p:pic>
        <p:nvPicPr>
          <p:cNvPr id="2" name="Picture 2" descr="Mushrooms, Fungus, Fungi, Moss, Ground, Forest, Nature">
            <a:extLst>
              <a:ext uri="{FF2B5EF4-FFF2-40B4-BE49-F238E27FC236}">
                <a16:creationId xmlns:a16="http://schemas.microsoft.com/office/drawing/2014/main" xmlns="" id="{6023C742-E95E-457F-8D54-9822BC6A07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88840"/>
            <a:ext cx="7092280" cy="39894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: zaobljeni kutovi 3">
            <a:extLst>
              <a:ext uri="{FF2B5EF4-FFF2-40B4-BE49-F238E27FC236}">
                <a16:creationId xmlns:a16="http://schemas.microsoft.com/office/drawing/2014/main" xmlns="" id="{08DF0B62-711C-4B85-BF72-29270E6176D4}"/>
              </a:ext>
            </a:extLst>
          </p:cNvPr>
          <p:cNvSpPr/>
          <p:nvPr/>
        </p:nvSpPr>
        <p:spPr>
          <a:xfrm>
            <a:off x="395536" y="1268760"/>
            <a:ext cx="5184576" cy="1292151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000" b="1" dirty="0">
                <a:solidFill>
                  <a:schemeClr val="tx1"/>
                </a:solidFill>
              </a:rPr>
              <a:t>Već znam</a:t>
            </a:r>
            <a:r>
              <a:rPr lang="hr-HR" sz="2000" dirty="0">
                <a:solidFill>
                  <a:schemeClr val="tx1"/>
                </a:solidFill>
              </a:rPr>
              <a:t>: živa i neživa priroda, kruženje tvari u prirodi, čestice, prostori među česticama, mineralne tvari, otopine, smjese, sastav zraka</a:t>
            </a:r>
          </a:p>
        </p:txBody>
      </p:sp>
      <p:sp>
        <p:nvSpPr>
          <p:cNvPr id="5" name="Pravokutnik: zaobljeni kutovi 1">
            <a:extLst>
              <a:ext uri="{FF2B5EF4-FFF2-40B4-BE49-F238E27FC236}">
                <a16:creationId xmlns="" xmlns:a16="http://schemas.microsoft.com/office/drawing/2014/main" id="{5B772FB1-535A-4E5C-B36C-72C373079D6C}"/>
              </a:ext>
            </a:extLst>
          </p:cNvPr>
          <p:cNvSpPr/>
          <p:nvPr/>
        </p:nvSpPr>
        <p:spPr>
          <a:xfrm>
            <a:off x="683568" y="2924944"/>
            <a:ext cx="7776864" cy="290770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hr-HR" sz="2800" dirty="0"/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xmlns="" id="{E66B6C32-0A5B-485F-A2A4-84F2886EF663}"/>
              </a:ext>
            </a:extLst>
          </p:cNvPr>
          <p:cNvSpPr txBox="1"/>
          <p:nvPr/>
        </p:nvSpPr>
        <p:spPr>
          <a:xfrm>
            <a:off x="1331640" y="3068960"/>
            <a:ext cx="676875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/>
              <a:t>Ponovimo naučeno</a:t>
            </a:r>
            <a:r>
              <a:rPr lang="hr-HR" sz="2400" dirty="0"/>
              <a:t>:</a:t>
            </a:r>
          </a:p>
          <a:p>
            <a:pPr marL="342900" indent="-342900">
              <a:buAutoNum type="arabicPeriod"/>
            </a:pPr>
            <a:endParaRPr lang="hr-HR" sz="2400" dirty="0"/>
          </a:p>
          <a:p>
            <a:pPr marL="342900" indent="-342900">
              <a:buAutoNum type="arabicPeriod"/>
            </a:pPr>
            <a:r>
              <a:rPr lang="hr-HR" sz="2400" dirty="0"/>
              <a:t>Objasnite na </a:t>
            </a:r>
            <a:r>
              <a:rPr lang="hr-HR" sz="2400" dirty="0" smtClean="0"/>
              <a:t>primjeru, </a:t>
            </a:r>
            <a:r>
              <a:rPr lang="hr-HR" sz="2400" dirty="0"/>
              <a:t>kakve smjese </a:t>
            </a:r>
            <a:r>
              <a:rPr lang="hr-HR" sz="2400" dirty="0" smtClean="0"/>
              <a:t>razlikujemo.</a:t>
            </a:r>
            <a:endParaRPr lang="hr-HR" sz="2400" dirty="0"/>
          </a:p>
          <a:p>
            <a:pPr marL="342900" indent="-342900">
              <a:buAutoNum type="arabicPeriod"/>
            </a:pPr>
            <a:r>
              <a:rPr lang="hr-HR" sz="2400" dirty="0"/>
              <a:t>Od čega su građene sve tvari?</a:t>
            </a:r>
          </a:p>
          <a:p>
            <a:pPr marL="342900" indent="-342900">
              <a:buAutoNum type="arabicPeriod"/>
            </a:pPr>
            <a:r>
              <a:rPr lang="hr-HR" sz="2400" dirty="0"/>
              <a:t>Što sve može ispunjavati prostor između čestica?</a:t>
            </a:r>
          </a:p>
          <a:p>
            <a:pPr marL="342900" indent="-342900">
              <a:buAutoNum type="arabicPeriod"/>
            </a:pPr>
            <a:r>
              <a:rPr lang="hr-HR" sz="2400" dirty="0"/>
              <a:t>Razmislite kako bi mogli dokazati da je tlo građeno od čestica.</a:t>
            </a:r>
          </a:p>
          <a:p>
            <a:pPr marL="342900" indent="-342900">
              <a:buAutoNum type="arabicPeriod"/>
            </a:pPr>
            <a:endParaRPr lang="hr-HR" sz="2400" dirty="0"/>
          </a:p>
          <a:p>
            <a:pPr marL="342900" indent="-342900">
              <a:buAutoNum type="arabicPeriod"/>
            </a:pP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890293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:a16="http://schemas.microsoft.com/office/drawing/2014/main" xmlns="" id="{BEE81179-4616-4163-82E1-8ED9303DFC94}"/>
              </a:ext>
            </a:extLst>
          </p:cNvPr>
          <p:cNvSpPr txBox="1"/>
          <p:nvPr/>
        </p:nvSpPr>
        <p:spPr>
          <a:xfrm>
            <a:off x="611560" y="1700808"/>
            <a:ext cx="81369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chemeClr val="tx2"/>
                </a:solidFill>
              </a:rPr>
              <a:t>Tlo</a:t>
            </a:r>
            <a:r>
              <a:rPr lang="hr-HR" sz="2400" dirty="0"/>
              <a:t> je rahli površinski dio kopna.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/>
              <a:t>Nastalo je pucanjem, drobljenjem i postupnim usitnjavanjem stijena i kamena.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b="1" dirty="0"/>
              <a:t>Smjesa</a:t>
            </a:r>
            <a:r>
              <a:rPr lang="hr-HR" sz="2400" dirty="0"/>
              <a:t> različitih tvari.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/>
              <a:t>Tlo se sastoji od </a:t>
            </a:r>
            <a:r>
              <a:rPr lang="hr-HR" sz="2400" b="1" dirty="0"/>
              <a:t>čvrstih čestica</a:t>
            </a:r>
            <a:r>
              <a:rPr lang="hr-HR" sz="24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b="1" dirty="0"/>
              <a:t>Među česticama su prostori</a:t>
            </a:r>
            <a:r>
              <a:rPr lang="hr-HR" sz="2400" dirty="0"/>
              <a:t> ispunjeni zrakom i vodom.</a:t>
            </a:r>
          </a:p>
          <a:p>
            <a:endParaRPr lang="hr-HR" sz="2400" dirty="0"/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xmlns="" id="{7BD9DD4E-50C6-495F-9A3C-E92772F56098}"/>
              </a:ext>
            </a:extLst>
          </p:cNvPr>
          <p:cNvSpPr txBox="1"/>
          <p:nvPr/>
        </p:nvSpPr>
        <p:spPr>
          <a:xfrm>
            <a:off x="683568" y="1196752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chemeClr val="tx2"/>
                </a:solidFill>
              </a:rPr>
              <a:t>Sastav tla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933056"/>
            <a:ext cx="4204990" cy="280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070193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karta&#10;&#10;Opis je automatski generiran">
            <a:extLst>
              <a:ext uri="{FF2B5EF4-FFF2-40B4-BE49-F238E27FC236}">
                <a16:creationId xmlns:a16="http://schemas.microsoft.com/office/drawing/2014/main" xmlns="" id="{ED621F8F-C0B1-4E48-ABC2-5664E15565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3729" y="-34120"/>
            <a:ext cx="4872422" cy="6892120"/>
          </a:xfrm>
          <a:prstGeom prst="rect">
            <a:avLst/>
          </a:prstGeom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xmlns="" id="{893B3581-D054-42C3-A9C9-B3E620ADE460}"/>
              </a:ext>
            </a:extLst>
          </p:cNvPr>
          <p:cNvSpPr txBox="1"/>
          <p:nvPr/>
        </p:nvSpPr>
        <p:spPr>
          <a:xfrm>
            <a:off x="395536" y="1124744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chemeClr val="tx2"/>
                </a:solidFill>
              </a:rPr>
              <a:t>Prikaz živog svijeta tla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xmlns="" id="{F0A194E4-ACE3-49B9-8657-35C75A364B63}"/>
              </a:ext>
            </a:extLst>
          </p:cNvPr>
          <p:cNvSpPr txBox="1"/>
          <p:nvPr/>
        </p:nvSpPr>
        <p:spPr>
          <a:xfrm>
            <a:off x="4283968" y="659816"/>
            <a:ext cx="1368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ličinka kukca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xmlns="" id="{D17B0B1F-081E-4CDD-8C52-CE651E64E389}"/>
              </a:ext>
            </a:extLst>
          </p:cNvPr>
          <p:cNvSpPr txBox="1"/>
          <p:nvPr/>
        </p:nvSpPr>
        <p:spPr>
          <a:xfrm>
            <a:off x="5724128" y="1052464"/>
            <a:ext cx="1368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puž golać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xmlns="" id="{78CD8C51-ADE4-46C3-AF0C-9F8D1E2CD8E0}"/>
              </a:ext>
            </a:extLst>
          </p:cNvPr>
          <p:cNvSpPr txBox="1"/>
          <p:nvPr/>
        </p:nvSpPr>
        <p:spPr>
          <a:xfrm>
            <a:off x="6084168" y="4365104"/>
            <a:ext cx="1368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krtica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xmlns="" id="{6232BCB2-1571-43C4-A450-085EB096FFE4}"/>
              </a:ext>
            </a:extLst>
          </p:cNvPr>
          <p:cNvSpPr txBox="1"/>
          <p:nvPr/>
        </p:nvSpPr>
        <p:spPr>
          <a:xfrm>
            <a:off x="5032668" y="4734436"/>
            <a:ext cx="1771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 niti gljiva</a:t>
            </a:r>
          </a:p>
          <a:p>
            <a:r>
              <a:rPr lang="hr-HR" dirty="0"/>
              <a:t>bakterije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xmlns="" id="{4156D7A3-96F4-4F0D-843E-C0F14FB98E15}"/>
              </a:ext>
            </a:extLst>
          </p:cNvPr>
          <p:cNvSpPr txBox="1"/>
          <p:nvPr/>
        </p:nvSpPr>
        <p:spPr>
          <a:xfrm>
            <a:off x="3038168" y="4916129"/>
            <a:ext cx="957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korijen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xmlns="" id="{697B8D0E-8B6E-4357-8E12-D849C0CC4800}"/>
              </a:ext>
            </a:extLst>
          </p:cNvPr>
          <p:cNvSpPr txBox="1"/>
          <p:nvPr/>
        </p:nvSpPr>
        <p:spPr>
          <a:xfrm>
            <a:off x="2647447" y="4686993"/>
            <a:ext cx="1360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oblići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xmlns="" id="{3A0AF063-A7EE-48B3-AA09-E76CAC7E0D53}"/>
              </a:ext>
            </a:extLst>
          </p:cNvPr>
          <p:cNvSpPr txBox="1"/>
          <p:nvPr/>
        </p:nvSpPr>
        <p:spPr>
          <a:xfrm>
            <a:off x="1870870" y="4365104"/>
            <a:ext cx="1360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ličinka uši</a:t>
            </a: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xmlns="" id="{017BDFEA-8D5A-405E-B42B-0993BFAC25C4}"/>
              </a:ext>
            </a:extLst>
          </p:cNvPr>
          <p:cNvSpPr txBox="1"/>
          <p:nvPr/>
        </p:nvSpPr>
        <p:spPr>
          <a:xfrm>
            <a:off x="1547664" y="3629016"/>
            <a:ext cx="1360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gujavica</a:t>
            </a: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xmlns="" id="{AA7252CD-6E20-4169-A256-FA0780004E17}"/>
              </a:ext>
            </a:extLst>
          </p:cNvPr>
          <p:cNvSpPr txBox="1"/>
          <p:nvPr/>
        </p:nvSpPr>
        <p:spPr>
          <a:xfrm>
            <a:off x="1155248" y="2403666"/>
            <a:ext cx="17929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kvržice na korijenju djeteline s bakterijama</a:t>
            </a: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xmlns="" id="{6BEC5358-B5AC-4A87-BFA8-92AF56D416A0}"/>
              </a:ext>
            </a:extLst>
          </p:cNvPr>
          <p:cNvSpPr txBox="1"/>
          <p:nvPr/>
        </p:nvSpPr>
        <p:spPr>
          <a:xfrm>
            <a:off x="1763688" y="5661248"/>
            <a:ext cx="3744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hlinkClick r:id="rId3"/>
              </a:rPr>
              <a:t>Promatraj i opiši od čega je građeno tlo DDS</a:t>
            </a:r>
            <a:endParaRPr lang="hr-HR" sz="2400" dirty="0"/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xmlns="" id="{B08E1C93-DA92-4299-8BF7-414EBF9D65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3568" y="5661248"/>
            <a:ext cx="881063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568532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ekstniOkvir 1">
            <a:extLst>
              <a:ext uri="{FF2B5EF4-FFF2-40B4-BE49-F238E27FC236}">
                <a16:creationId xmlns:a16="http://schemas.microsoft.com/office/drawing/2014/main" xmlns="" id="{24C79969-78CC-4980-A0B8-B8BF43D580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750916766"/>
              </p:ext>
            </p:extLst>
          </p:nvPr>
        </p:nvGraphicFramePr>
        <p:xfrm>
          <a:off x="1475656" y="1268760"/>
          <a:ext cx="6552728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Elipsa 5">
            <a:extLst>
              <a:ext uri="{FF2B5EF4-FFF2-40B4-BE49-F238E27FC236}">
                <a16:creationId xmlns:a16="http://schemas.microsoft.com/office/drawing/2014/main" xmlns="" id="{C2F31E00-12C6-4735-B12C-695A9F751990}"/>
              </a:ext>
            </a:extLst>
          </p:cNvPr>
          <p:cNvSpPr/>
          <p:nvPr/>
        </p:nvSpPr>
        <p:spPr>
          <a:xfrm>
            <a:off x="6800106" y="3748338"/>
            <a:ext cx="1732334" cy="1656183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/>
              <a:t>2,00 – 0,05 mm</a:t>
            </a:r>
          </a:p>
        </p:txBody>
      </p:sp>
      <p:sp>
        <p:nvSpPr>
          <p:cNvPr id="15" name="Elipsa 14">
            <a:extLst>
              <a:ext uri="{FF2B5EF4-FFF2-40B4-BE49-F238E27FC236}">
                <a16:creationId xmlns:a16="http://schemas.microsoft.com/office/drawing/2014/main" xmlns="" id="{58176163-916A-41B7-8443-C5780518D14D}"/>
              </a:ext>
            </a:extLst>
          </p:cNvPr>
          <p:cNvSpPr/>
          <p:nvPr/>
        </p:nvSpPr>
        <p:spPr>
          <a:xfrm>
            <a:off x="1331640" y="4077072"/>
            <a:ext cx="1084262" cy="998717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0,05 – 0,002 </a:t>
            </a:r>
            <a:r>
              <a:rPr lang="hr-HR" dirty="0"/>
              <a:t>mm</a:t>
            </a:r>
          </a:p>
        </p:txBody>
      </p:sp>
      <p:sp>
        <p:nvSpPr>
          <p:cNvPr id="16" name="Elipsa 15">
            <a:extLst>
              <a:ext uri="{FF2B5EF4-FFF2-40B4-BE49-F238E27FC236}">
                <a16:creationId xmlns:a16="http://schemas.microsoft.com/office/drawing/2014/main" xmlns="" id="{E5045020-ECCE-4116-887B-3ACF30292B09}"/>
              </a:ext>
            </a:extLst>
          </p:cNvPr>
          <p:cNvSpPr/>
          <p:nvPr/>
        </p:nvSpPr>
        <p:spPr>
          <a:xfrm>
            <a:off x="4261407" y="5877272"/>
            <a:ext cx="621186" cy="504056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000" dirty="0"/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xmlns="" id="{18F0B84E-29DF-4D9C-B69F-2393F4190C75}"/>
              </a:ext>
            </a:extLst>
          </p:cNvPr>
          <p:cNvSpPr txBox="1"/>
          <p:nvPr/>
        </p:nvSpPr>
        <p:spPr>
          <a:xfrm>
            <a:off x="4572000" y="6300028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manje od 0,002 mm</a:t>
            </a: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xmlns="" id="{40587924-7758-4AA5-8DEB-5A36517C9AD0}"/>
              </a:ext>
            </a:extLst>
          </p:cNvPr>
          <p:cNvSpPr txBox="1"/>
          <p:nvPr/>
        </p:nvSpPr>
        <p:spPr>
          <a:xfrm>
            <a:off x="323528" y="1196752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chemeClr val="tx2"/>
                </a:solidFill>
              </a:rPr>
              <a:t>Svojstva tla</a:t>
            </a:r>
          </a:p>
        </p:txBody>
      </p:sp>
    </p:spTree>
    <p:extLst>
      <p:ext uri="{BB962C8B-B14F-4D97-AF65-F5344CB8AC3E}">
        <p14:creationId xmlns:p14="http://schemas.microsoft.com/office/powerpoint/2010/main" xmlns="" val="2199583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:a16="http://schemas.microsoft.com/office/drawing/2014/main" xmlns="" id="{23A77612-4A6B-4A4D-8AEB-280668392F9B}"/>
              </a:ext>
            </a:extLst>
          </p:cNvPr>
          <p:cNvSpPr txBox="1"/>
          <p:nvPr/>
        </p:nvSpPr>
        <p:spPr>
          <a:xfrm>
            <a:off x="611560" y="1124744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chemeClr val="tx2"/>
                </a:solidFill>
              </a:rPr>
              <a:t>Temperatura tla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C8E2964D-D716-4C52-AF2C-9F3A38D77F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56592" y="1700808"/>
            <a:ext cx="9144000" cy="6464401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xmlns="" id="{141AAE7E-1C11-46CD-8292-69A956186B70}"/>
              </a:ext>
            </a:extLst>
          </p:cNvPr>
          <p:cNvSpPr txBox="1"/>
          <p:nvPr/>
        </p:nvSpPr>
        <p:spPr>
          <a:xfrm>
            <a:off x="467544" y="1700808"/>
            <a:ext cx="72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/>
              <a:t>Temperatura tla ovisi o temperaturi zraka.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/>
              <a:t>U površinskim slojevima tla temperature se više mijenjaju nego u dubljim slojevima.</a:t>
            </a:r>
          </a:p>
        </p:txBody>
      </p:sp>
      <p:sp>
        <p:nvSpPr>
          <p:cNvPr id="8" name="Oblak 7">
            <a:extLst>
              <a:ext uri="{FF2B5EF4-FFF2-40B4-BE49-F238E27FC236}">
                <a16:creationId xmlns:a16="http://schemas.microsoft.com/office/drawing/2014/main" xmlns="" id="{234D8A4F-630F-478F-A8D4-036601EA8004}"/>
              </a:ext>
            </a:extLst>
          </p:cNvPr>
          <p:cNvSpPr/>
          <p:nvPr/>
        </p:nvSpPr>
        <p:spPr>
          <a:xfrm>
            <a:off x="6444208" y="2924944"/>
            <a:ext cx="2547156" cy="1577175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r-HR" dirty="0"/>
              <a:t>Prisjetite se o čemu ovisi temperatura zraka.</a:t>
            </a:r>
          </a:p>
        </p:txBody>
      </p:sp>
    </p:spTree>
    <p:extLst>
      <p:ext uri="{BB962C8B-B14F-4D97-AF65-F5344CB8AC3E}">
        <p14:creationId xmlns:p14="http://schemas.microsoft.com/office/powerpoint/2010/main" xmlns="" val="3867118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:a16="http://schemas.microsoft.com/office/drawing/2014/main" xmlns="" id="{572528F1-F1FE-4AFA-9D98-4BBCA6EDA89A}"/>
              </a:ext>
            </a:extLst>
          </p:cNvPr>
          <p:cNvSpPr txBox="1"/>
          <p:nvPr/>
        </p:nvSpPr>
        <p:spPr>
          <a:xfrm>
            <a:off x="395536" y="90872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8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Rahlost</a:t>
            </a:r>
            <a:r>
              <a:rPr lang="en-US" sz="28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tla</a:t>
            </a:r>
            <a:endParaRPr lang="en-US" sz="2800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xmlns="" id="{F6C2ED34-53FE-470E-83FD-8E1CF4836ED3}"/>
              </a:ext>
            </a:extLst>
          </p:cNvPr>
          <p:cNvSpPr txBox="1"/>
          <p:nvPr/>
        </p:nvSpPr>
        <p:spPr>
          <a:xfrm>
            <a:off x="457200" y="2132856"/>
            <a:ext cx="4038600" cy="39933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0" dirty="0" err="1"/>
              <a:t>Tlo</a:t>
            </a:r>
            <a:r>
              <a:rPr lang="en-US" sz="2400" dirty="0"/>
              <a:t> </a:t>
            </a:r>
            <a:r>
              <a:rPr lang="en-US" sz="2400" dirty="0" err="1"/>
              <a:t>koje</a:t>
            </a:r>
            <a:r>
              <a:rPr lang="en-US" sz="2400" dirty="0"/>
              <a:t> </a:t>
            </a:r>
            <a:r>
              <a:rPr lang="en-US" sz="2400" dirty="0" err="1"/>
              <a:t>sadržava</a:t>
            </a:r>
            <a:r>
              <a:rPr lang="en-US" sz="2400" dirty="0"/>
              <a:t> </a:t>
            </a:r>
            <a:r>
              <a:rPr lang="en-US" sz="2400" dirty="0" err="1"/>
              <a:t>više</a:t>
            </a:r>
            <a:r>
              <a:rPr lang="en-US" sz="2400" dirty="0"/>
              <a:t> </a:t>
            </a:r>
            <a:r>
              <a:rPr lang="en-US" sz="2400" dirty="0" err="1"/>
              <a:t>zraka</a:t>
            </a:r>
            <a:r>
              <a:rPr lang="en-US" sz="2400" dirty="0"/>
              <a:t> </a:t>
            </a:r>
            <a:r>
              <a:rPr lang="en-US" sz="2400" dirty="0" err="1"/>
              <a:t>među</a:t>
            </a:r>
            <a:r>
              <a:rPr lang="en-US" sz="2400" dirty="0"/>
              <a:t> </a:t>
            </a:r>
            <a:r>
              <a:rPr lang="en-US" sz="2400" dirty="0" err="1"/>
              <a:t>česticama</a:t>
            </a:r>
            <a:r>
              <a:rPr lang="en-US" sz="2400" dirty="0"/>
              <a:t> </a:t>
            </a:r>
            <a:r>
              <a:rPr lang="en-US" sz="2400" dirty="0" err="1"/>
              <a:t>lako</a:t>
            </a:r>
            <a:r>
              <a:rPr lang="en-US" sz="2400" dirty="0"/>
              <a:t> </a:t>
            </a:r>
            <a:r>
              <a:rPr lang="en-US" sz="2400" dirty="0" err="1"/>
              <a:t>će</a:t>
            </a:r>
            <a:r>
              <a:rPr lang="en-US" sz="2400" dirty="0"/>
              <a:t> se </a:t>
            </a:r>
            <a:r>
              <a:rPr lang="en-US" sz="2400" dirty="0" err="1"/>
              <a:t>usitniti</a:t>
            </a:r>
            <a:r>
              <a:rPr lang="en-US" sz="2400" dirty="0"/>
              <a:t> </a:t>
            </a:r>
            <a:r>
              <a:rPr lang="en-US" sz="2400" dirty="0" err="1"/>
              <a:t>među</a:t>
            </a:r>
            <a:r>
              <a:rPr lang="en-US" sz="2400" dirty="0"/>
              <a:t> </a:t>
            </a:r>
            <a:r>
              <a:rPr lang="en-US" sz="2400" dirty="0" err="1"/>
              <a:t>prstima</a:t>
            </a:r>
            <a:r>
              <a:rPr lang="en-US" sz="2400" dirty="0"/>
              <a:t>, pa </a:t>
            </a:r>
            <a:r>
              <a:rPr lang="en-US" sz="2400" dirty="0" err="1"/>
              <a:t>kažemo</a:t>
            </a:r>
            <a:r>
              <a:rPr lang="en-US" sz="2400" dirty="0"/>
              <a:t> da je </a:t>
            </a:r>
            <a:r>
              <a:rPr lang="en-US" sz="2400" dirty="0" err="1"/>
              <a:t>rahlo</a:t>
            </a:r>
            <a:r>
              <a:rPr lang="en-US" sz="2400" dirty="0"/>
              <a:t>.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0" dirty="0" err="1"/>
              <a:t>Tlo</a:t>
            </a:r>
            <a:r>
              <a:rPr lang="en-US" sz="2400" dirty="0"/>
              <a:t> u </a:t>
            </a:r>
            <a:r>
              <a:rPr lang="en-US" sz="2400" dirty="0" err="1"/>
              <a:t>kojem</a:t>
            </a:r>
            <a:r>
              <a:rPr lang="en-US" sz="2400" dirty="0"/>
              <a:t> </a:t>
            </a:r>
            <a:r>
              <a:rPr lang="en-US" sz="2400" dirty="0" err="1"/>
              <a:t>su</a:t>
            </a:r>
            <a:r>
              <a:rPr lang="en-US" sz="2400" dirty="0"/>
              <a:t> </a:t>
            </a:r>
            <a:r>
              <a:rPr lang="en-US" sz="2400" dirty="0" err="1"/>
              <a:t>čestice</a:t>
            </a:r>
            <a:r>
              <a:rPr lang="en-US" sz="2400" dirty="0"/>
              <a:t> </a:t>
            </a:r>
            <a:r>
              <a:rPr lang="en-US" sz="2400" dirty="0" err="1"/>
              <a:t>međusobno</a:t>
            </a:r>
            <a:r>
              <a:rPr lang="en-US" sz="2400" dirty="0"/>
              <a:t> </a:t>
            </a:r>
            <a:r>
              <a:rPr lang="en-US" sz="2400" dirty="0" err="1"/>
              <a:t>zbijene</a:t>
            </a:r>
            <a:r>
              <a:rPr lang="en-US" sz="2400" dirty="0"/>
              <a:t>, </a:t>
            </a:r>
            <a:r>
              <a:rPr lang="en-US" sz="2400" dirty="0" err="1"/>
              <a:t>tvrdo</a:t>
            </a:r>
            <a:r>
              <a:rPr lang="en-US" sz="2400" dirty="0"/>
              <a:t> je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teško</a:t>
            </a:r>
            <a:r>
              <a:rPr lang="en-US" sz="2400" dirty="0"/>
              <a:t> se </a:t>
            </a:r>
            <a:r>
              <a:rPr lang="en-US" sz="2400" dirty="0" err="1"/>
              <a:t>obrađuje</a:t>
            </a:r>
            <a:r>
              <a:rPr lang="en-US" sz="2400" dirty="0"/>
              <a:t>.</a:t>
            </a:r>
          </a:p>
        </p:txBody>
      </p:sp>
      <p:pic>
        <p:nvPicPr>
          <p:cNvPr id="2050" name="Picture 2" descr="Flower, Life, Crack, Desert, Drought, Survival">
            <a:extLst>
              <a:ext uri="{FF2B5EF4-FFF2-40B4-BE49-F238E27FC236}">
                <a16:creationId xmlns:a16="http://schemas.microsoft.com/office/drawing/2014/main" xmlns="" id="{15FB5553-9A67-4581-B884-820062E9C4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433" r="17190"/>
          <a:stretch/>
        </p:blipFill>
        <p:spPr bwMode="auto">
          <a:xfrm>
            <a:off x="4499992" y="1412776"/>
            <a:ext cx="4038600" cy="45259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4478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:a16="http://schemas.microsoft.com/office/drawing/2014/main" xmlns="" id="{F03D7484-4236-4F91-ABD7-DCAB462E38B9}"/>
              </a:ext>
            </a:extLst>
          </p:cNvPr>
          <p:cNvSpPr txBox="1"/>
          <p:nvPr/>
        </p:nvSpPr>
        <p:spPr>
          <a:xfrm>
            <a:off x="467544" y="1124744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chemeClr val="tx2"/>
                </a:solidFill>
              </a:rPr>
              <a:t>Vlažnost tla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xmlns="" id="{057E41FF-B265-4C00-B609-95CBED0DF7C8}"/>
              </a:ext>
            </a:extLst>
          </p:cNvPr>
          <p:cNvSpPr txBox="1"/>
          <p:nvPr/>
        </p:nvSpPr>
        <p:spPr>
          <a:xfrm>
            <a:off x="611560" y="1844824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/>
              <a:t>Ovisi o količini vode.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/>
              <a:t>Nakon kiše tlo se natopi vodom, pa je vlažnost velika.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/>
              <a:t>Kada nema kiše, tlo se osuši, njegova se vlažnost smanjuje.</a:t>
            </a:r>
          </a:p>
        </p:txBody>
      </p:sp>
      <p:pic>
        <p:nvPicPr>
          <p:cNvPr id="11" name="Slika 10" descr="Slika na kojoj se prikazuje tekst&#10;&#10;Opis je automatski generiran">
            <a:extLst>
              <a:ext uri="{FF2B5EF4-FFF2-40B4-BE49-F238E27FC236}">
                <a16:creationId xmlns:a16="http://schemas.microsoft.com/office/drawing/2014/main" xmlns="" id="{7FD3680E-FC30-4E17-B093-084AC6E1D0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3728" y="3281288"/>
            <a:ext cx="5544605" cy="2808312"/>
          </a:xfrm>
          <a:prstGeom prst="rect">
            <a:avLst/>
          </a:prstGeom>
        </p:spPr>
      </p:pic>
      <p:sp>
        <p:nvSpPr>
          <p:cNvPr id="12" name="TekstniOkvir 11">
            <a:extLst>
              <a:ext uri="{FF2B5EF4-FFF2-40B4-BE49-F238E27FC236}">
                <a16:creationId xmlns:a16="http://schemas.microsoft.com/office/drawing/2014/main" xmlns="" id="{EC9889C5-EF1D-4AF3-A84C-4A48FB461E40}"/>
              </a:ext>
            </a:extLst>
          </p:cNvPr>
          <p:cNvSpPr txBox="1"/>
          <p:nvPr/>
        </p:nvSpPr>
        <p:spPr>
          <a:xfrm>
            <a:off x="4499992" y="3789040"/>
            <a:ext cx="1105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čestice tla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xmlns="" id="{279173FA-FF2E-48C0-BFFE-B146431FE13A}"/>
              </a:ext>
            </a:extLst>
          </p:cNvPr>
          <p:cNvSpPr txBox="1"/>
          <p:nvPr/>
        </p:nvSpPr>
        <p:spPr>
          <a:xfrm>
            <a:off x="4572000" y="4495284"/>
            <a:ext cx="1105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zrak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xmlns="" id="{6E9FD932-FF07-4343-A6C6-B371B62191E2}"/>
              </a:ext>
            </a:extLst>
          </p:cNvPr>
          <p:cNvSpPr txBox="1"/>
          <p:nvPr/>
        </p:nvSpPr>
        <p:spPr>
          <a:xfrm>
            <a:off x="4605144" y="5107776"/>
            <a:ext cx="1105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voda</a:t>
            </a: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xmlns="" id="{7EA23D51-D210-4217-A2ED-508C1358E01D}"/>
              </a:ext>
            </a:extLst>
          </p:cNvPr>
          <p:cNvSpPr txBox="1"/>
          <p:nvPr/>
        </p:nvSpPr>
        <p:spPr>
          <a:xfrm>
            <a:off x="7594595" y="3927539"/>
            <a:ext cx="1105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voda</a:t>
            </a: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xmlns="" id="{EA09451C-E113-4FA4-9A88-4DAAA70C94BF}"/>
              </a:ext>
            </a:extLst>
          </p:cNvPr>
          <p:cNvSpPr txBox="1"/>
          <p:nvPr/>
        </p:nvSpPr>
        <p:spPr>
          <a:xfrm>
            <a:off x="7631464" y="4379699"/>
            <a:ext cx="1105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zrak</a:t>
            </a:r>
          </a:p>
        </p:txBody>
      </p:sp>
      <p:sp>
        <p:nvSpPr>
          <p:cNvPr id="18" name="Oblačić: strelica udesno 17">
            <a:extLst>
              <a:ext uri="{FF2B5EF4-FFF2-40B4-BE49-F238E27FC236}">
                <a16:creationId xmlns:a16="http://schemas.microsoft.com/office/drawing/2014/main" xmlns="" id="{4B6BF8B5-3B23-49B2-9538-D019F8329EA5}"/>
              </a:ext>
            </a:extLst>
          </p:cNvPr>
          <p:cNvSpPr/>
          <p:nvPr/>
        </p:nvSpPr>
        <p:spPr>
          <a:xfrm>
            <a:off x="413664" y="4033765"/>
            <a:ext cx="1728192" cy="1292369"/>
          </a:xfrm>
          <a:prstGeom prst="right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vlažno tlo</a:t>
            </a:r>
          </a:p>
        </p:txBody>
      </p:sp>
      <p:sp>
        <p:nvSpPr>
          <p:cNvPr id="19" name="Oblačić: strelica ulijevo 18">
            <a:extLst>
              <a:ext uri="{FF2B5EF4-FFF2-40B4-BE49-F238E27FC236}">
                <a16:creationId xmlns:a16="http://schemas.microsoft.com/office/drawing/2014/main" xmlns="" id="{56AADD8F-176A-4579-86B9-C4A3E4D4F26E}"/>
              </a:ext>
            </a:extLst>
          </p:cNvPr>
          <p:cNvSpPr/>
          <p:nvPr/>
        </p:nvSpPr>
        <p:spPr>
          <a:xfrm>
            <a:off x="6895688" y="4943122"/>
            <a:ext cx="1751603" cy="1099738"/>
          </a:xfrm>
          <a:prstGeom prst="left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suho tlo</a:t>
            </a:r>
          </a:p>
        </p:txBody>
      </p:sp>
      <p:sp>
        <p:nvSpPr>
          <p:cNvPr id="20" name="TekstniOkvir 19">
            <a:extLst>
              <a:ext uri="{FF2B5EF4-FFF2-40B4-BE49-F238E27FC236}">
                <a16:creationId xmlns:a16="http://schemas.microsoft.com/office/drawing/2014/main" xmlns="" id="{D1E43024-62ED-44E6-A37C-92F981DECE39}"/>
              </a:ext>
            </a:extLst>
          </p:cNvPr>
          <p:cNvSpPr txBox="1"/>
          <p:nvPr/>
        </p:nvSpPr>
        <p:spPr>
          <a:xfrm>
            <a:off x="5148064" y="1124744"/>
            <a:ext cx="37444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chemeClr val="tx2"/>
                </a:solidFill>
              </a:rPr>
              <a:t>Istražite vlažnost tla</a:t>
            </a:r>
          </a:p>
          <a:p>
            <a:r>
              <a:rPr lang="hr-HR" sz="2000" dirty="0">
                <a:solidFill>
                  <a:schemeClr val="tx2"/>
                </a:solidFill>
                <a:hlinkClick r:id="rId3"/>
              </a:rPr>
              <a:t>Radna bilježnica 54. </a:t>
            </a:r>
            <a:r>
              <a:rPr lang="hr-HR" sz="2000" dirty="0" smtClean="0">
                <a:solidFill>
                  <a:schemeClr val="tx2"/>
                </a:solidFill>
                <a:hlinkClick r:id="rId3"/>
              </a:rPr>
              <a:t>stranica</a:t>
            </a:r>
            <a:endParaRPr lang="hr-HR" sz="2000" dirty="0">
              <a:solidFill>
                <a:schemeClr val="tx2"/>
              </a:solidFill>
            </a:endParaRPr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xmlns="" id="{0631AE6E-24FC-464A-9304-B27EA4291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99992" y="1196752"/>
            <a:ext cx="648072" cy="621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585316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443</Words>
  <Application>Microsoft Office PowerPoint</Application>
  <PresentationFormat>On-screen Show (4:3)</PresentationFormat>
  <Paragraphs>77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 ISTRAŽUJEMO VAŽNOST TLA </vt:lpstr>
      <vt:lpstr>       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ISTRAŽUJEMO VAŽNOST TLA </dc:title>
  <dc:creator>Doroteja Domjanović-Horvat</dc:creator>
  <cp:lastModifiedBy>sk-mpovalec</cp:lastModifiedBy>
  <cp:revision>11</cp:revision>
  <dcterms:created xsi:type="dcterms:W3CDTF">2021-01-04T10:02:52Z</dcterms:created>
  <dcterms:modified xsi:type="dcterms:W3CDTF">2021-08-11T10:21:37Z</dcterms:modified>
</cp:coreProperties>
</file>